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tags" Target="tags/tag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419a8f3.jpe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0a32511.jpe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6d6a03e.jpe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d2b3a6c.jpe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108c072.jpe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5929584.jpe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a962896.jpe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842a5b1.jpe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f8c3cf0.jpe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ff4e9c6.jpe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81ff761.jpe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2aaa2645.jpe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8b691e5.jpe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a2455db.jpe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780a210.jpe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e0ff551.jpe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9b2b8ac.jpe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47a292d.jpe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40256445.jpe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56da0ee9.jpe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090f8b.jpe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3cdb71c5.jpe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b0a5bb9.jpe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50c0595.jpe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842b53b.jpe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6185e268.jpe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738869f6.jpe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e4d0bc.jpe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43621cd34bdd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Academy, Fountain Park, Lewis Place, Vandeventer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Monthly Crime Report: September 2020</a:t>
            </a:r>
          </a:p>
          <a:p>
            <a:r>
              <a:rPr/>
              <a:t>Washington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-8%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(13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6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(6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76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(95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31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(33 crimes against persons)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Lewis Place: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8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-64%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(22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(2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106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-20%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(132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33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27%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(26 crimes against persons)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Vandeventer: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Crime Rates Map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District 5: Density Map Explanation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There are 15 neighborhoods in District 5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one neighborhood was 3 (Visitation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106 (Central West End)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number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21.67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The minimum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1.29 (Greater Ville)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The maximum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13.48 (Fountain Park)</a:t>
            </a:r>
          </a:p>
          <a:p xmlns:a="http://schemas.openxmlformats.org/drawingml/2006/main" xmlns:r="http://schemas.openxmlformats.org/officeDocument/2006/relationships" xmlns:p="http://schemas.openxmlformats.org/presentationml/2006/main"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B0F0">
                    <a:alpha val="100000"/>
                  </a:srgbClr>
                </a:solidFill>
                <a:latin typeface="Arial"/>
                <a:cs typeface="Arial"/>
              </a:rPr>
              <a:t>The mean rate of crimes </a:t>
            </a:r>
            <a:r xmlns:a="http://schemas.openxmlformats.org/drawingml/2006/main" xmlns:r="http://schemas.openxmlformats.org/officeDocument/2006/relationships" xmlns:p="http://schemas.openxmlformats.org/presentationml/2006/main"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in one neighborhood was 5.41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-13%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(23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-50%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(10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148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-11%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(167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55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(58 crimes against persons)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Academy: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Time of Crimes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Violent Crime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 Density 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Crimes by Days of the Week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Time of Day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Crimes by Day and Category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Fountain Park: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Time of Crimes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Violent Crime Map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 Density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All Other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Building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Shoplifting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200679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1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$500 - $24,999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Crimes by Days of the Week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Time of Day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Crimes by Day and Category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Lewis Place: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Time of Crimes Map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Violent Crime Map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 Density 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73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Person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Parts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Total Crimes by Days of the Week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Time of Day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Lewis Place: Crimes by Day and Category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Vandeventer: Neighborhood Detail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Appendix 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Time of Crimes Map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Violent Crime Map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 Density Map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Larceny Breakdown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5958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9601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Type of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From Motor Vehicle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990856"/>
                <a:gridCol w="1394131"/>
              </a:tblGrid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Monetary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28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Under $500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98348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Total Crimes by Days of the Week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Academy: Total Crime Map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Time of Day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Vandeventer: Crimes by Day and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Notes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20 total crimes in September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-5%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September 2019 (21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September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</a:rPr>
              <a:t>71%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September 2019 (7 crimes against persons)</a:t>
            </a:r>
          </a:p>
          <a:p>
            <a:pPr/>
            <a:r>
              <a:rPr cap="none" sz="2800" b="1" u="sng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125 total crimes in 2020</a:t>
            </a:r>
          </a:p>
          <a:p>
            <a:pPr lvl="1"/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4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 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compared to this time in 2019 (138 total crimes)</a:t>
            </a:r>
          </a:p>
          <a:p>
            <a:pPr lvl="1"/>
            <a:r>
              <a:rPr cap="none" sz="2400" b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50 crime(s) against persons</a:t>
            </a:r>
            <a:r>
              <a:rPr cap="none" sz="24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in 2020</a:t>
            </a:r>
          </a:p>
          <a:p>
            <a:pPr lvl="2"/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cap="none" sz="2000">
                <a:solidFill>
                  <a:srgbClr val="00B050">
                    <a:alpha val="100000"/>
                  </a:srgbClr>
                </a:solidFill>
                <a:latin typeface="Arial"/>
                <a:cs typeface="Arial"/>
              </a:rPr>
              <a:t>-9% change</a:t>
            </a:r>
            <a:r>
              <a:rPr cap="none" sz="20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compared to this time in 2019 (55 crimes against persons)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365760" y="365760"/>
            <a:ext cx="8412480" cy="640080"/>
          </a:xfrm>
        </p:spPr>
        <p:txBody>
          <a:bodyPr/>
          <a:lstStyle/>
          <a:p>
            <a:r>
              <a:rPr/>
              <a:t>Fountain Park: Year to Year Comparison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365760" y="12801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478100"/>
                <a:gridCol w="509205"/>
                <a:gridCol w="509205"/>
                <a:gridCol w="571347"/>
              </a:tblGrid>
              <a:tr h="184309">
                <a:tc gridSpan="14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Nov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Dec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365760" y="4023360"/>
          <a:ext cx="3657600" cy="2743200"/>
        </p:xfrm>
        <a:graphic>
          <a:graphicData uri="http://schemas.openxmlformats.org/drawingml/2006/table">
            <a:tbl>
              <a:tblPr/>
              <a:tblGrid>
                <a:gridCol w="1511047"/>
                <a:gridCol w="486012"/>
                <a:gridCol w="501497"/>
                <a:gridCol w="501360"/>
                <a:gridCol w="478168"/>
                <a:gridCol w="524689"/>
                <a:gridCol w="486012"/>
                <a:gridCol w="439355"/>
                <a:gridCol w="509341"/>
                <a:gridCol w="509341"/>
                <a:gridCol w="571347"/>
              </a:tblGrid>
              <a:tr h="184309">
                <a:tc gridSpan="11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75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Jan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Feb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Apr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Jul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Aug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Sep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Arson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Homicide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             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Summary Tables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" name=""/>
          <p:cNvGraphicFramePr>
            <a:graphicFrameLocks noGrp="true"/>
          </p:cNvGraphicFramePr>
          <p:nvPr/>
        </p:nvGraphicFramePr>
        <p:xfrm rot="0">
          <a:off x="51663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472234"/>
                <a:gridCol w="1394131"/>
              </a:tblGrid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Part 1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Aggravated Assault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Burgalry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Larceny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Motor Vehicle Theft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Robbery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" name=""/>
          <p:cNvGraphicFramePr>
            <a:graphicFrameLocks noGrp="true"/>
          </p:cNvGraphicFramePr>
          <p:nvPr/>
        </p:nvGraphicFramePr>
        <p:xfrm rot="0">
          <a:off x="1051560" y="1900646"/>
          <a:ext cx="3657600" cy="2743200"/>
        </p:xfrm>
        <a:graphic>
          <a:graphicData uri="http://schemas.openxmlformats.org/drawingml/2006/table">
            <a:tbl>
              <a:tblPr/>
              <a:tblGrid>
                <a:gridCol w="1293448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 of the Week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Thu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Sat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" name=""/>
          <p:cNvGraphicFramePr>
            <a:graphicFrameLocks noGrp="true"/>
          </p:cNvGraphicFramePr>
          <p:nvPr/>
        </p:nvGraphicFramePr>
        <p:xfrm rot="0">
          <a:off x="10515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759206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Crimes Against Persons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758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FALSE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0972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TRUE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" name=""/>
          <p:cNvGraphicFramePr>
            <a:graphicFrameLocks noGrp="true"/>
          </p:cNvGraphicFramePr>
          <p:nvPr/>
        </p:nvGraphicFramePr>
        <p:xfrm rot="0">
          <a:off x="5166360" y="5296989"/>
          <a:ext cx="3657600" cy="2743200"/>
        </p:xfrm>
        <a:graphic>
          <a:graphicData uri="http://schemas.openxmlformats.org/drawingml/2006/table">
            <a:tbl>
              <a:tblPr/>
              <a:tblGrid>
                <a:gridCol w="1013775"/>
                <a:gridCol w="1394131"/>
              </a:tblGrid>
              <a:tr h="290341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Time of 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Number of Crimes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855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Night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61369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72000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Fountain Park: Total Crime Map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loganbogenut</cp:lastModifiedBy>
  <cp:revision>3</cp:revision>
  <dcterms:created xsi:type="dcterms:W3CDTF">2017-02-13T16:18:36Z</dcterms:created>
  <dcterms:modified xsi:type="dcterms:W3CDTF">2020-10-13T19:14:47Z</dcterms:modified>
  <cp:category/>
</cp:coreProperties>
</file>